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7.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7.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7157940"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Social</a:t>
            </a:r>
          </a:p>
        </p:txBody>
      </p:sp>
      <p:sp>
        <p:nvSpPr>
          <p:cNvPr name="TextBox 13" id="13"/>
          <p:cNvSpPr txBox="true"/>
          <p:nvPr/>
        </p:nvSpPr>
        <p:spPr>
          <a:xfrm rot="0">
            <a:off x="1028700" y="7293329"/>
            <a:ext cx="13673898"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Engineering Techniques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410293" y="2790940"/>
            <a:ext cx="8849007" cy="5895860"/>
          </a:xfrm>
          <a:custGeom>
            <a:avLst/>
            <a:gdLst/>
            <a:ahLst/>
            <a:cxnLst/>
            <a:rect r="r" b="b" t="t" l="l"/>
            <a:pathLst>
              <a:path h="5895860" w="8849007">
                <a:moveTo>
                  <a:pt x="0" y="0"/>
                </a:moveTo>
                <a:lnTo>
                  <a:pt x="8849007" y="0"/>
                </a:lnTo>
                <a:lnTo>
                  <a:pt x="8849007" y="5895860"/>
                </a:lnTo>
                <a:lnTo>
                  <a:pt x="0" y="5895860"/>
                </a:lnTo>
                <a:lnTo>
                  <a:pt x="0" y="0"/>
                </a:lnTo>
                <a:close/>
              </a:path>
            </a:pathLst>
          </a:custGeom>
          <a:blipFill>
            <a:blip r:embed="rId6"/>
            <a:stretch>
              <a:fillRect l="0" t="0" r="0" b="0"/>
            </a:stretch>
          </a:blipFill>
        </p:spPr>
      </p:sp>
      <p:sp>
        <p:nvSpPr>
          <p:cNvPr name="TextBox 5" id="5"/>
          <p:cNvSpPr txBox="true"/>
          <p:nvPr/>
        </p:nvSpPr>
        <p:spPr>
          <a:xfrm rot="0">
            <a:off x="700238" y="3163909"/>
            <a:ext cx="3475590"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Shoulder Surfing</a:t>
            </a:r>
          </a:p>
        </p:txBody>
      </p:sp>
      <p:sp>
        <p:nvSpPr>
          <p:cNvPr name="TextBox 6" id="6"/>
          <p:cNvSpPr txBox="true"/>
          <p:nvPr/>
        </p:nvSpPr>
        <p:spPr>
          <a:xfrm rot="0">
            <a:off x="700238" y="5486400"/>
            <a:ext cx="652760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Shoulder surfing </a:t>
            </a:r>
            <a:r>
              <a:rPr lang="en-US" sz="3000">
                <a:solidFill>
                  <a:srgbClr val="FFFFFF"/>
                </a:solidFill>
                <a:latin typeface="Roboto Condensed"/>
              </a:rPr>
              <a:t>does not necessarily involve direct contact with the target; instead, the attacker directly observes the individual entering sensitive information on a form, keypad, or keyboard.</a:t>
            </a:r>
          </a:p>
          <a:p>
            <a:pPr>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7536248" y="2712461"/>
            <a:ext cx="10275838" cy="5700278"/>
          </a:xfrm>
          <a:custGeom>
            <a:avLst/>
            <a:gdLst/>
            <a:ahLst/>
            <a:cxnLst/>
            <a:rect r="r" b="b" t="t" l="l"/>
            <a:pathLst>
              <a:path h="5700278" w="10275838">
                <a:moveTo>
                  <a:pt x="0" y="0"/>
                </a:moveTo>
                <a:lnTo>
                  <a:pt x="10275838" y="0"/>
                </a:lnTo>
                <a:lnTo>
                  <a:pt x="10275838" y="5700278"/>
                </a:lnTo>
                <a:lnTo>
                  <a:pt x="0" y="5700278"/>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Pharming</a:t>
            </a:r>
          </a:p>
        </p:txBody>
      </p:sp>
      <p:sp>
        <p:nvSpPr>
          <p:cNvPr name="TextBox 6" id="6"/>
          <p:cNvSpPr txBox="true"/>
          <p:nvPr/>
        </p:nvSpPr>
        <p:spPr>
          <a:xfrm rot="0">
            <a:off x="700238" y="5486400"/>
            <a:ext cx="652760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Pharming</a:t>
            </a:r>
            <a:r>
              <a:rPr lang="en-US" sz="3000">
                <a:solidFill>
                  <a:srgbClr val="FFFFFF"/>
                </a:solidFill>
                <a:latin typeface="Roboto Condensed"/>
              </a:rPr>
              <a:t> consists of misdirecting users to fake websites made to look official. Using phishing, attackers target individuals, one by one, by sending out e-mails.</a:t>
            </a:r>
          </a:p>
          <a:p>
            <a:pPr>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9144000" y="2038278"/>
            <a:ext cx="7081631" cy="6210443"/>
          </a:xfrm>
          <a:custGeom>
            <a:avLst/>
            <a:gdLst/>
            <a:ahLst/>
            <a:cxnLst/>
            <a:rect r="r" b="b" t="t" l="l"/>
            <a:pathLst>
              <a:path h="6210443" w="7081631">
                <a:moveTo>
                  <a:pt x="0" y="0"/>
                </a:moveTo>
                <a:lnTo>
                  <a:pt x="7081631" y="0"/>
                </a:lnTo>
                <a:lnTo>
                  <a:pt x="7081631" y="6210444"/>
                </a:lnTo>
                <a:lnTo>
                  <a:pt x="0" y="6210444"/>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Tailgating</a:t>
            </a:r>
          </a:p>
        </p:txBody>
      </p:sp>
      <p:sp>
        <p:nvSpPr>
          <p:cNvPr name="TextBox 6" id="6"/>
          <p:cNvSpPr txBox="true"/>
          <p:nvPr/>
        </p:nvSpPr>
        <p:spPr>
          <a:xfrm rot="0">
            <a:off x="700238" y="5486400"/>
            <a:ext cx="652760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Tailgating (or piggybacking) </a:t>
            </a:r>
            <a:r>
              <a:rPr lang="en-US" sz="3000">
                <a:solidFill>
                  <a:srgbClr val="FFFFFF"/>
                </a:solidFill>
                <a:latin typeface="Roboto Condensed"/>
              </a:rPr>
              <a:t>is the simple tactic of following closely behind a person who has just used their own access card or PIN to gain physical access to a room or building.</a:t>
            </a:r>
          </a:p>
          <a:p>
            <a:pPr>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4" id="4"/>
          <p:cNvSpPr txBox="true"/>
          <p:nvPr/>
        </p:nvSpPr>
        <p:spPr>
          <a:xfrm rot="0">
            <a:off x="700238" y="3163909"/>
            <a:ext cx="6527605"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Elicit Information Gathering</a:t>
            </a:r>
          </a:p>
        </p:txBody>
      </p:sp>
      <p:sp>
        <p:nvSpPr>
          <p:cNvPr name="TextBox 5" id="5"/>
          <p:cNvSpPr txBox="true"/>
          <p:nvPr/>
        </p:nvSpPr>
        <p:spPr>
          <a:xfrm rot="0">
            <a:off x="700238" y="5486400"/>
            <a:ext cx="652760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Elicit information gathering </a:t>
            </a:r>
            <a:r>
              <a:rPr lang="en-US" sz="3000">
                <a:solidFill>
                  <a:srgbClr val="FFFFFF"/>
                </a:solidFill>
                <a:latin typeface="Roboto Condensed"/>
              </a:rPr>
              <a:t>is using wide range of psychological techniques to convince people, whose main job is to help others, to perform tasks resulting in security compromises.</a:t>
            </a:r>
          </a:p>
          <a:p>
            <a:pP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9144000" y="1894243"/>
            <a:ext cx="7264597" cy="5497157"/>
          </a:xfrm>
          <a:custGeom>
            <a:avLst/>
            <a:gdLst/>
            <a:ahLst/>
            <a:cxnLst/>
            <a:rect r="r" b="b" t="t" l="l"/>
            <a:pathLst>
              <a:path h="5497157" w="7264597">
                <a:moveTo>
                  <a:pt x="0" y="0"/>
                </a:moveTo>
                <a:lnTo>
                  <a:pt x="7264597" y="0"/>
                </a:lnTo>
                <a:lnTo>
                  <a:pt x="7264597" y="5497157"/>
                </a:lnTo>
                <a:lnTo>
                  <a:pt x="0" y="5497157"/>
                </a:lnTo>
                <a:lnTo>
                  <a:pt x="0" y="0"/>
                </a:lnTo>
                <a:close/>
              </a:path>
            </a:pathLst>
          </a:custGeom>
          <a:blipFill>
            <a:blip r:embed="rId6"/>
            <a:stretch>
              <a:fillRect l="0" t="0" r="0" b="0"/>
            </a:stretch>
          </a:blipFill>
        </p:spPr>
      </p:sp>
      <p:sp>
        <p:nvSpPr>
          <p:cNvPr name="TextBox 5" id="5"/>
          <p:cNvSpPr txBox="true"/>
          <p:nvPr/>
        </p:nvSpPr>
        <p:spPr>
          <a:xfrm rot="0">
            <a:off x="700238" y="3163909"/>
            <a:ext cx="652760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Whaling</a:t>
            </a:r>
          </a:p>
        </p:txBody>
      </p:sp>
      <p:sp>
        <p:nvSpPr>
          <p:cNvPr name="TextBox 6" id="6"/>
          <p:cNvSpPr txBox="true"/>
          <p:nvPr/>
        </p:nvSpPr>
        <p:spPr>
          <a:xfrm rot="0">
            <a:off x="700238" y="5486400"/>
            <a:ext cx="652760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Whaling</a:t>
            </a:r>
            <a:r>
              <a:rPr lang="en-US" sz="3000">
                <a:solidFill>
                  <a:srgbClr val="FFFFFF"/>
                </a:solidFill>
                <a:latin typeface="Roboto Condensed"/>
              </a:rPr>
              <a:t> attack is one where the target is a high-value person, such as a CEO or CFO. Whaling attacks are not performed by attacking multiple targets and hoping for a reply, but rather are custom built to increase the odds of success.</a:t>
            </a:r>
          </a:p>
          <a:p>
            <a:pPr>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7792968" y="1508583"/>
            <a:ext cx="9755111" cy="6416217"/>
          </a:xfrm>
          <a:custGeom>
            <a:avLst/>
            <a:gdLst/>
            <a:ahLst/>
            <a:cxnLst/>
            <a:rect r="r" b="b" t="t" l="l"/>
            <a:pathLst>
              <a:path h="6416217" w="9755111">
                <a:moveTo>
                  <a:pt x="0" y="0"/>
                </a:moveTo>
                <a:lnTo>
                  <a:pt x="9755111" y="0"/>
                </a:lnTo>
                <a:lnTo>
                  <a:pt x="9755111" y="6416217"/>
                </a:lnTo>
                <a:lnTo>
                  <a:pt x="0" y="6416217"/>
                </a:lnTo>
                <a:lnTo>
                  <a:pt x="0" y="0"/>
                </a:lnTo>
                <a:close/>
              </a:path>
            </a:pathLst>
          </a:custGeom>
          <a:blipFill>
            <a:blip r:embed="rId6"/>
            <a:stretch>
              <a:fillRect l="0" t="0" r="0" b="0"/>
            </a:stretch>
          </a:blipFill>
        </p:spPr>
      </p:sp>
      <p:sp>
        <p:nvSpPr>
          <p:cNvPr name="TextBox 5" id="5"/>
          <p:cNvSpPr txBox="true"/>
          <p:nvPr/>
        </p:nvSpPr>
        <p:spPr>
          <a:xfrm rot="0">
            <a:off x="700238" y="3163909"/>
            <a:ext cx="652760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Prepending</a:t>
            </a:r>
          </a:p>
        </p:txBody>
      </p:sp>
      <p:sp>
        <p:nvSpPr>
          <p:cNvPr name="TextBox 6" id="6"/>
          <p:cNvSpPr txBox="true"/>
          <p:nvPr/>
        </p:nvSpPr>
        <p:spPr>
          <a:xfrm rot="0">
            <a:off x="700238" y="5486400"/>
            <a:ext cx="652760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Prepending</a:t>
            </a:r>
            <a:r>
              <a:rPr lang="en-US" sz="3000">
                <a:solidFill>
                  <a:srgbClr val="FFFFFF"/>
                </a:solidFill>
                <a:latin typeface="Roboto Condensed"/>
              </a:rPr>
              <a:t> is defined as the act of adding something else to the beginning of an item. When used in a social engineering context, prepending is the act of supplying information that another will act upon, frequently before they ask for it, in an attempt to legitimize the actual request, which comes later.</a:t>
            </a:r>
          </a:p>
          <a:p>
            <a:pPr>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613147" y="2118434"/>
            <a:ext cx="8504783" cy="5272966"/>
          </a:xfrm>
          <a:custGeom>
            <a:avLst/>
            <a:gdLst/>
            <a:ahLst/>
            <a:cxnLst/>
            <a:rect r="r" b="b" t="t" l="l"/>
            <a:pathLst>
              <a:path h="5272966" w="8504783">
                <a:moveTo>
                  <a:pt x="0" y="0"/>
                </a:moveTo>
                <a:lnTo>
                  <a:pt x="8504783" y="0"/>
                </a:lnTo>
                <a:lnTo>
                  <a:pt x="8504783" y="5272966"/>
                </a:lnTo>
                <a:lnTo>
                  <a:pt x="0" y="5272966"/>
                </a:lnTo>
                <a:lnTo>
                  <a:pt x="0" y="0"/>
                </a:lnTo>
                <a:close/>
              </a:path>
            </a:pathLst>
          </a:custGeom>
          <a:blipFill>
            <a:blip r:embed="rId6"/>
            <a:stretch>
              <a:fillRect l="0" t="0" r="0" b="0"/>
            </a:stretch>
          </a:blipFill>
        </p:spPr>
      </p:sp>
      <p:sp>
        <p:nvSpPr>
          <p:cNvPr name="TextBox 5" id="5"/>
          <p:cNvSpPr txBox="true"/>
          <p:nvPr/>
        </p:nvSpPr>
        <p:spPr>
          <a:xfrm rot="0">
            <a:off x="700238" y="3163909"/>
            <a:ext cx="652760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Identity Fraud</a:t>
            </a:r>
          </a:p>
        </p:txBody>
      </p:sp>
      <p:sp>
        <p:nvSpPr>
          <p:cNvPr name="TextBox 6" id="6"/>
          <p:cNvSpPr txBox="true"/>
          <p:nvPr/>
        </p:nvSpPr>
        <p:spPr>
          <a:xfrm rot="0">
            <a:off x="700238" y="5486400"/>
            <a:ext cx="652760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Identity fraud </a:t>
            </a:r>
            <a:r>
              <a:rPr lang="en-US" sz="3000">
                <a:solidFill>
                  <a:srgbClr val="FFFFFF"/>
                </a:solidFill>
                <a:latin typeface="Roboto Condensed"/>
              </a:rPr>
              <a:t>is the use of fake credentials to achieve an end. This can be high risk, pretending to be an official representative of a government agency or a regulator, or lower risk, showing up as the person who waters the plants.</a:t>
            </a:r>
          </a:p>
          <a:p>
            <a:pPr>
              <a:lnSpc>
                <a:spcPts val="42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9626425" y="871722"/>
            <a:ext cx="6503781" cy="8543555"/>
          </a:xfrm>
          <a:custGeom>
            <a:avLst/>
            <a:gdLst/>
            <a:ahLst/>
            <a:cxnLst/>
            <a:rect r="r" b="b" t="t" l="l"/>
            <a:pathLst>
              <a:path h="8543555" w="6503781">
                <a:moveTo>
                  <a:pt x="0" y="0"/>
                </a:moveTo>
                <a:lnTo>
                  <a:pt x="6503782" y="0"/>
                </a:lnTo>
                <a:lnTo>
                  <a:pt x="6503782" y="8543556"/>
                </a:lnTo>
                <a:lnTo>
                  <a:pt x="0" y="8543556"/>
                </a:lnTo>
                <a:lnTo>
                  <a:pt x="0" y="0"/>
                </a:lnTo>
                <a:close/>
              </a:path>
            </a:pathLst>
          </a:custGeom>
          <a:blipFill>
            <a:blip r:embed="rId6"/>
            <a:stretch>
              <a:fillRect l="0" t="0" r="0" b="0"/>
            </a:stretch>
          </a:blipFill>
        </p:spPr>
      </p:sp>
      <p:sp>
        <p:nvSpPr>
          <p:cNvPr name="TextBox 5" id="5"/>
          <p:cNvSpPr txBox="true"/>
          <p:nvPr/>
        </p:nvSpPr>
        <p:spPr>
          <a:xfrm rot="0">
            <a:off x="700238" y="3163909"/>
            <a:ext cx="652760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Invoice Scams</a:t>
            </a:r>
          </a:p>
        </p:txBody>
      </p:sp>
      <p:sp>
        <p:nvSpPr>
          <p:cNvPr name="TextBox 6" id="6"/>
          <p:cNvSpPr txBox="true"/>
          <p:nvPr/>
        </p:nvSpPr>
        <p:spPr>
          <a:xfrm rot="0">
            <a:off x="700238" y="5486400"/>
            <a:ext cx="652760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Invoice scams </a:t>
            </a:r>
            <a:r>
              <a:rPr lang="en-US" sz="3000">
                <a:solidFill>
                  <a:srgbClr val="FFFFFF"/>
                </a:solidFill>
                <a:latin typeface="Roboto Condensed"/>
              </a:rPr>
              <a:t>use a fake invoice in an attempt to get a company to pay for things it has not ordered. The premise is simple: send a fake invoice and then get paid.</a:t>
            </a:r>
          </a:p>
          <a:p>
            <a:pPr>
              <a:lnSpc>
                <a:spcPts val="42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517372" y="2385657"/>
            <a:ext cx="9066507" cy="5467379"/>
          </a:xfrm>
          <a:custGeom>
            <a:avLst/>
            <a:gdLst/>
            <a:ahLst/>
            <a:cxnLst/>
            <a:rect r="r" b="b" t="t" l="l"/>
            <a:pathLst>
              <a:path h="5467379" w="9066507">
                <a:moveTo>
                  <a:pt x="0" y="0"/>
                </a:moveTo>
                <a:lnTo>
                  <a:pt x="9066507" y="0"/>
                </a:lnTo>
                <a:lnTo>
                  <a:pt x="9066507" y="5467379"/>
                </a:lnTo>
                <a:lnTo>
                  <a:pt x="0" y="5467379"/>
                </a:lnTo>
                <a:lnTo>
                  <a:pt x="0" y="0"/>
                </a:lnTo>
                <a:close/>
              </a:path>
            </a:pathLst>
          </a:custGeom>
          <a:blipFill>
            <a:blip r:embed="rId6"/>
            <a:stretch>
              <a:fillRect l="0" t="0" r="0" b="0"/>
            </a:stretch>
          </a:blipFill>
        </p:spPr>
      </p:sp>
      <p:sp>
        <p:nvSpPr>
          <p:cNvPr name="TextBox 5" id="5"/>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Credential Harvesting</a:t>
            </a:r>
          </a:p>
        </p:txBody>
      </p:sp>
      <p:sp>
        <p:nvSpPr>
          <p:cNvPr name="TextBox 6" id="6"/>
          <p:cNvSpPr txBox="true"/>
          <p:nvPr/>
        </p:nvSpPr>
        <p:spPr>
          <a:xfrm rot="0">
            <a:off x="700238" y="4953000"/>
            <a:ext cx="652760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Credential harvesting </a:t>
            </a:r>
            <a:r>
              <a:rPr lang="en-US" sz="3000">
                <a:solidFill>
                  <a:srgbClr val="FFFFFF"/>
                </a:solidFill>
                <a:latin typeface="Roboto Condensed"/>
              </a:rPr>
              <a:t>involves the collection of credential information, such as user IDs, passwords, and so on, enabling an attacker a series of access passes to the system. A common form of credential harvesting starts with a phishing e-mail that convinces a user to click a link and, in response, brings up a replica of their bank’s web page.</a:t>
            </a:r>
          </a:p>
          <a:p>
            <a:pPr>
              <a:lnSpc>
                <a:spcPts val="42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109215" y="2442600"/>
            <a:ext cx="9596492" cy="5401799"/>
          </a:xfrm>
          <a:custGeom>
            <a:avLst/>
            <a:gdLst/>
            <a:ahLst/>
            <a:cxnLst/>
            <a:rect r="r" b="b" t="t" l="l"/>
            <a:pathLst>
              <a:path h="5401799" w="9596492">
                <a:moveTo>
                  <a:pt x="0" y="0"/>
                </a:moveTo>
                <a:lnTo>
                  <a:pt x="9596493" y="0"/>
                </a:lnTo>
                <a:lnTo>
                  <a:pt x="9596493" y="5401800"/>
                </a:lnTo>
                <a:lnTo>
                  <a:pt x="0" y="5401800"/>
                </a:lnTo>
                <a:lnTo>
                  <a:pt x="0" y="0"/>
                </a:lnTo>
                <a:close/>
              </a:path>
            </a:pathLst>
          </a:custGeom>
          <a:blipFill>
            <a:blip r:embed="rId6"/>
            <a:stretch>
              <a:fillRect l="0" t="0" r="0" b="0"/>
            </a:stretch>
          </a:blipFill>
        </p:spPr>
      </p:sp>
      <p:sp>
        <p:nvSpPr>
          <p:cNvPr name="TextBox 5" id="5"/>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Reconnaissance</a:t>
            </a:r>
          </a:p>
        </p:txBody>
      </p:sp>
      <p:sp>
        <p:nvSpPr>
          <p:cNvPr name="TextBox 6" id="6"/>
          <p:cNvSpPr txBox="true"/>
          <p:nvPr/>
        </p:nvSpPr>
        <p:spPr>
          <a:xfrm rot="0">
            <a:off x="700238" y="4953000"/>
            <a:ext cx="652760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Reconnaissance </a:t>
            </a:r>
            <a:r>
              <a:rPr lang="en-US" sz="3000">
                <a:solidFill>
                  <a:srgbClr val="FFFFFF"/>
                </a:solidFill>
                <a:latin typeface="Roboto Condensed"/>
              </a:rPr>
              <a:t>is a military term used to describe the actions of surveying a battlefield to gain information prior to hostilities. In the field of cybersecurity, the concept is the same: an adversary will examine the systems they intend to attack, using a wide range of methods.</a:t>
            </a:r>
          </a:p>
          <a:p>
            <a:pPr>
              <a:lnSpc>
                <a:spcPts val="42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07292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Engineering</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Social </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Social engineering is a method of using people as part of an attack process.</a:t>
            </a:r>
          </a:p>
          <a:p>
            <a:pPr>
              <a:lnSpc>
                <a:spcPts val="4200"/>
              </a:lnSpc>
            </a:pPr>
          </a:p>
          <a:p>
            <a:pPr>
              <a:lnSpc>
                <a:spcPts val="4200"/>
              </a:lnSpc>
            </a:pPr>
            <a:r>
              <a:rPr lang="en-US" sz="3000">
                <a:solidFill>
                  <a:srgbClr val="FFFFFF"/>
                </a:solidFill>
                <a:latin typeface="Roboto Condensed"/>
              </a:rPr>
              <a:t>The goal of social engineering is to manipulate someone into doing something they would not otherwise do, without them realize they are being manipulated.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4" id="4"/>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Hoax</a:t>
            </a:r>
          </a:p>
        </p:txBody>
      </p:sp>
      <p:sp>
        <p:nvSpPr>
          <p:cNvPr name="TextBox 5" id="5"/>
          <p:cNvSpPr txBox="true"/>
          <p:nvPr/>
        </p:nvSpPr>
        <p:spPr>
          <a:xfrm rot="0">
            <a:off x="700238" y="4953000"/>
            <a:ext cx="652760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Hoax </a:t>
            </a:r>
            <a:r>
              <a:rPr lang="en-US" sz="3000">
                <a:solidFill>
                  <a:srgbClr val="FFFFFF"/>
                </a:solidFill>
                <a:latin typeface="Roboto Condensed"/>
              </a:rPr>
              <a:t>can be very damaging if it causes users to take some sort of action that weakens security.</a:t>
            </a:r>
          </a:p>
          <a:p>
            <a:pPr>
              <a:lnSpc>
                <a:spcPts val="4200"/>
              </a:lnSpc>
            </a:pPr>
          </a:p>
        </p:txBody>
      </p:sp>
      <p:grpSp>
        <p:nvGrpSpPr>
          <p:cNvPr name="Group 6" id="6"/>
          <p:cNvGrpSpPr>
            <a:grpSpLocks noChangeAspect="true"/>
          </p:cNvGrpSpPr>
          <p:nvPr/>
        </p:nvGrpSpPr>
        <p:grpSpPr>
          <a:xfrm rot="0">
            <a:off x="9471323" y="1660659"/>
            <a:ext cx="6965682" cy="6965682"/>
            <a:chOff x="0" y="0"/>
            <a:chExt cx="6350000" cy="6350000"/>
          </a:xfrm>
        </p:grpSpPr>
        <p:sp>
          <p:nvSpPr>
            <p:cNvPr name="Freeform 7" id="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8" id="8"/>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33765" t="-394" r="-37646" b="-14318"/>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TextBox 4" id="4"/>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Impersonation</a:t>
            </a:r>
          </a:p>
        </p:txBody>
      </p:sp>
      <p:sp>
        <p:nvSpPr>
          <p:cNvPr name="TextBox 5" id="5"/>
          <p:cNvSpPr txBox="true"/>
          <p:nvPr/>
        </p:nvSpPr>
        <p:spPr>
          <a:xfrm rot="0">
            <a:off x="700238" y="4953000"/>
            <a:ext cx="652760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 the case of an</a:t>
            </a:r>
            <a:r>
              <a:rPr lang="en-US" sz="3000">
                <a:solidFill>
                  <a:srgbClr val="FFFFFF"/>
                </a:solidFill>
                <a:latin typeface="Roboto Condensed Italics"/>
              </a:rPr>
              <a:t> impersonation attack, </a:t>
            </a:r>
            <a:r>
              <a:rPr lang="en-US" sz="3000">
                <a:solidFill>
                  <a:srgbClr val="FFFFFF"/>
                </a:solidFill>
                <a:latin typeface="Roboto Condensed"/>
              </a:rPr>
              <a:t>the attacker assumes a role that is recognized by the person being attacked, and in assuming that role, the attacker uses the potential victim’s biases against their better judgment to follow procedures.</a:t>
            </a:r>
          </a:p>
          <a:p>
            <a:pPr>
              <a:lnSpc>
                <a:spcPts val="4200"/>
              </a:lnSpc>
            </a:pPr>
          </a:p>
        </p:txBody>
      </p:sp>
      <p:grpSp>
        <p:nvGrpSpPr>
          <p:cNvPr name="Group 6" id="6"/>
          <p:cNvGrpSpPr>
            <a:grpSpLocks noChangeAspect="true"/>
          </p:cNvGrpSpPr>
          <p:nvPr/>
        </p:nvGrpSpPr>
        <p:grpSpPr>
          <a:xfrm rot="0">
            <a:off x="9471323" y="1660659"/>
            <a:ext cx="6965682" cy="6965682"/>
            <a:chOff x="0" y="0"/>
            <a:chExt cx="6350000" cy="6350000"/>
          </a:xfrm>
        </p:grpSpPr>
        <p:sp>
          <p:nvSpPr>
            <p:cNvPr name="Freeform 7" id="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8" id="8"/>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33765" t="-394" r="-37646" b="-14318"/>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695319" y="2173929"/>
            <a:ext cx="8563981" cy="4856754"/>
          </a:xfrm>
          <a:custGeom>
            <a:avLst/>
            <a:gdLst/>
            <a:ahLst/>
            <a:cxnLst/>
            <a:rect r="r" b="b" t="t" l="l"/>
            <a:pathLst>
              <a:path h="4856754" w="8563981">
                <a:moveTo>
                  <a:pt x="0" y="0"/>
                </a:moveTo>
                <a:lnTo>
                  <a:pt x="8563981" y="0"/>
                </a:lnTo>
                <a:lnTo>
                  <a:pt x="8563981" y="4856754"/>
                </a:lnTo>
                <a:lnTo>
                  <a:pt x="0" y="4856754"/>
                </a:lnTo>
                <a:lnTo>
                  <a:pt x="0" y="0"/>
                </a:lnTo>
                <a:close/>
              </a:path>
            </a:pathLst>
          </a:custGeom>
          <a:blipFill>
            <a:blip r:embed="rId6"/>
            <a:stretch>
              <a:fillRect l="0" t="0" r="0" b="0"/>
            </a:stretch>
          </a:blipFill>
        </p:spPr>
      </p:sp>
      <p:sp>
        <p:nvSpPr>
          <p:cNvPr name="TextBox 5" id="5"/>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Watering Hole Attack</a:t>
            </a:r>
          </a:p>
        </p:txBody>
      </p:sp>
      <p:sp>
        <p:nvSpPr>
          <p:cNvPr name="TextBox 6" id="6"/>
          <p:cNvSpPr txBox="true"/>
          <p:nvPr/>
        </p:nvSpPr>
        <p:spPr>
          <a:xfrm rot="0">
            <a:off x="700238" y="4953000"/>
            <a:ext cx="652760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Watering hole attack</a:t>
            </a:r>
            <a:r>
              <a:rPr lang="en-US" sz="3000">
                <a:solidFill>
                  <a:srgbClr val="FFFFFF"/>
                </a:solidFill>
                <a:latin typeface="Roboto Condensed"/>
              </a:rPr>
              <a:t> involves the infecting of a target website with malware. Watering hole attacks are complex to achieve and appear to be backed by nation-states and other high-resource attackers.</a:t>
            </a:r>
          </a:p>
          <a:p>
            <a:pPr>
              <a:lnSpc>
                <a:spcPts val="42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10095459" y="2268703"/>
            <a:ext cx="6019603" cy="5701287"/>
          </a:xfrm>
          <a:custGeom>
            <a:avLst/>
            <a:gdLst/>
            <a:ahLst/>
            <a:cxnLst/>
            <a:rect r="r" b="b" t="t" l="l"/>
            <a:pathLst>
              <a:path h="5701287" w="6019603">
                <a:moveTo>
                  <a:pt x="0" y="0"/>
                </a:moveTo>
                <a:lnTo>
                  <a:pt x="6019603" y="0"/>
                </a:lnTo>
                <a:lnTo>
                  <a:pt x="6019603" y="5701287"/>
                </a:lnTo>
                <a:lnTo>
                  <a:pt x="0" y="5701287"/>
                </a:lnTo>
                <a:lnTo>
                  <a:pt x="0" y="0"/>
                </a:lnTo>
                <a:close/>
              </a:path>
            </a:pathLst>
          </a:custGeom>
          <a:blipFill>
            <a:blip r:embed="rId6"/>
            <a:stretch>
              <a:fillRect l="-57025" t="0" r="-59851" b="0"/>
            </a:stretch>
          </a:blipFill>
        </p:spPr>
      </p:sp>
      <p:sp>
        <p:nvSpPr>
          <p:cNvPr name="TextBox 5" id="5"/>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Typosquatting</a:t>
            </a:r>
          </a:p>
        </p:txBody>
      </p:sp>
      <p:sp>
        <p:nvSpPr>
          <p:cNvPr name="TextBox 6" id="6"/>
          <p:cNvSpPr txBox="true"/>
          <p:nvPr/>
        </p:nvSpPr>
        <p:spPr>
          <a:xfrm rot="0">
            <a:off x="700238" y="4563449"/>
            <a:ext cx="7408978"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Typosquatting</a:t>
            </a:r>
            <a:r>
              <a:rPr lang="en-US" sz="3000">
                <a:solidFill>
                  <a:srgbClr val="FFFFFF"/>
                </a:solidFill>
                <a:latin typeface="Roboto Condensed"/>
              </a:rPr>
              <a:t> is an attack form that involves capitalizing upon common typographical errors. If a user mistypes a URL, then the result should be a 404 error, or “resource not found.” But if an attacker has registered the mistyped URL, then the user would land on the attacker’s page. This attack pattern is also referred to as URL hijacking, fake URL, or brandjacking if the objective is to deceive based on branding. </a:t>
            </a:r>
          </a:p>
          <a:p>
            <a:pPr>
              <a:lnSpc>
                <a:spcPts val="42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225997" y="2471086"/>
            <a:ext cx="9501916" cy="5344828"/>
          </a:xfrm>
          <a:custGeom>
            <a:avLst/>
            <a:gdLst/>
            <a:ahLst/>
            <a:cxnLst/>
            <a:rect r="r" b="b" t="t" l="l"/>
            <a:pathLst>
              <a:path h="5344828" w="9501916">
                <a:moveTo>
                  <a:pt x="0" y="0"/>
                </a:moveTo>
                <a:lnTo>
                  <a:pt x="9501916" y="0"/>
                </a:lnTo>
                <a:lnTo>
                  <a:pt x="9501916" y="5344828"/>
                </a:lnTo>
                <a:lnTo>
                  <a:pt x="0" y="5344828"/>
                </a:lnTo>
                <a:lnTo>
                  <a:pt x="0" y="0"/>
                </a:lnTo>
                <a:close/>
              </a:path>
            </a:pathLst>
          </a:custGeom>
          <a:blipFill>
            <a:blip r:embed="rId6"/>
            <a:stretch>
              <a:fillRect l="0" t="0" r="0" b="0"/>
            </a:stretch>
          </a:blipFill>
        </p:spPr>
      </p:sp>
      <p:sp>
        <p:nvSpPr>
          <p:cNvPr name="TextBox 5" id="5"/>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Pretexting</a:t>
            </a:r>
          </a:p>
        </p:txBody>
      </p:sp>
      <p:sp>
        <p:nvSpPr>
          <p:cNvPr name="TextBox 6" id="6"/>
          <p:cNvSpPr txBox="true"/>
          <p:nvPr/>
        </p:nvSpPr>
        <p:spPr>
          <a:xfrm rot="0">
            <a:off x="700238" y="4857240"/>
            <a:ext cx="7408978"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Pretexting</a:t>
            </a:r>
            <a:r>
              <a:rPr lang="en-US" sz="3000">
                <a:solidFill>
                  <a:srgbClr val="FFFFFF"/>
                </a:solidFill>
                <a:latin typeface="Roboto Condensed"/>
              </a:rPr>
              <a:t> is a form of social engineering in which the attacker uses a narrative (the pretext) to influence the victim into giving up some item of information. </a:t>
            </a:r>
          </a:p>
          <a:p>
            <a:pPr>
              <a:lnSpc>
                <a:spcPts val="42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622187" y="2930537"/>
            <a:ext cx="9158860" cy="4811688"/>
          </a:xfrm>
          <a:custGeom>
            <a:avLst/>
            <a:gdLst/>
            <a:ahLst/>
            <a:cxnLst/>
            <a:rect r="r" b="b" t="t" l="l"/>
            <a:pathLst>
              <a:path h="4811688" w="9158860">
                <a:moveTo>
                  <a:pt x="0" y="0"/>
                </a:moveTo>
                <a:lnTo>
                  <a:pt x="9158860" y="0"/>
                </a:lnTo>
                <a:lnTo>
                  <a:pt x="9158860" y="4811688"/>
                </a:lnTo>
                <a:lnTo>
                  <a:pt x="0" y="4811688"/>
                </a:lnTo>
                <a:lnTo>
                  <a:pt x="0" y="0"/>
                </a:lnTo>
                <a:close/>
              </a:path>
            </a:pathLst>
          </a:custGeom>
          <a:blipFill>
            <a:blip r:embed="rId6"/>
            <a:stretch>
              <a:fillRect l="0" t="0" r="0" b="0"/>
            </a:stretch>
          </a:blipFill>
        </p:spPr>
      </p:sp>
      <p:sp>
        <p:nvSpPr>
          <p:cNvPr name="TextBox 5" id="5"/>
          <p:cNvSpPr txBox="true"/>
          <p:nvPr/>
        </p:nvSpPr>
        <p:spPr>
          <a:xfrm rot="0">
            <a:off x="700238" y="3163909"/>
            <a:ext cx="740897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Influence Campaigns</a:t>
            </a:r>
          </a:p>
        </p:txBody>
      </p:sp>
      <p:sp>
        <p:nvSpPr>
          <p:cNvPr name="TextBox 6" id="6"/>
          <p:cNvSpPr txBox="true"/>
          <p:nvPr/>
        </p:nvSpPr>
        <p:spPr>
          <a:xfrm rot="0">
            <a:off x="700238" y="4857240"/>
            <a:ext cx="7408978"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Influence campaigns </a:t>
            </a:r>
            <a:r>
              <a:rPr lang="en-US" sz="3000">
                <a:solidFill>
                  <a:srgbClr val="FFFFFF"/>
                </a:solidFill>
                <a:latin typeface="Roboto Condensed"/>
              </a:rPr>
              <a:t>involve the use of collected information and selective publication of material to key individuals in an attempt to alter perceptions and change people’s minds on a topic.</a:t>
            </a:r>
          </a:p>
          <a:p>
            <a:pPr>
              <a:lnSpc>
                <a:spcPts val="42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54750" y="3769481"/>
            <a:ext cx="10102412"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Intimidation can be either subtle, through perceived power, or more direct, through the use of communications that build an expectation of superiority. </a:t>
            </a:r>
          </a:p>
          <a:p>
            <a:pPr>
              <a:lnSpc>
                <a:spcPts val="4200"/>
              </a:lnSpc>
            </a:pPr>
          </a:p>
        </p:txBody>
      </p:sp>
      <p:sp>
        <p:nvSpPr>
          <p:cNvPr name="Freeform 4" id="4"/>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5" id="5"/>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6" id="6"/>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7" id="7"/>
          <p:cNvSpPr txBox="true"/>
          <p:nvPr/>
        </p:nvSpPr>
        <p:spPr>
          <a:xfrm rot="0">
            <a:off x="1554750" y="895350"/>
            <a:ext cx="338791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Social </a:t>
            </a:r>
          </a:p>
        </p:txBody>
      </p:sp>
      <p:sp>
        <p:nvSpPr>
          <p:cNvPr name="TextBox 8" id="8"/>
          <p:cNvSpPr txBox="true"/>
          <p:nvPr/>
        </p:nvSpPr>
        <p:spPr>
          <a:xfrm rot="0">
            <a:off x="1554750" y="5598281"/>
            <a:ext cx="10102412"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Consensus is a group-wide decision. It frequently comes not from a champion, but rather through rounds of group negotiation.</a:t>
            </a:r>
          </a:p>
          <a:p>
            <a:pPr>
              <a:lnSpc>
                <a:spcPts val="4200"/>
              </a:lnSpc>
            </a:pPr>
          </a:p>
        </p:txBody>
      </p:sp>
      <p:sp>
        <p:nvSpPr>
          <p:cNvPr name="TextBox 9" id="9"/>
          <p:cNvSpPr txBox="true"/>
          <p:nvPr/>
        </p:nvSpPr>
        <p:spPr>
          <a:xfrm rot="0">
            <a:off x="1554750" y="6915907"/>
            <a:ext cx="10102412"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By giving the impression of scarcity (or short supply) of a desirable product, an attacker can motivate a target to make a decision quickly without deliberation.</a:t>
            </a:r>
          </a:p>
          <a:p>
            <a:pPr>
              <a:lnSpc>
                <a:spcPts val="4200"/>
              </a:lnSpc>
            </a:pPr>
          </a:p>
        </p:txBody>
      </p:sp>
      <p:sp>
        <p:nvSpPr>
          <p:cNvPr name="TextBox 10" id="10"/>
          <p:cNvSpPr txBox="true"/>
          <p:nvPr/>
        </p:nvSpPr>
        <p:spPr>
          <a:xfrm rot="0">
            <a:off x="1554750" y="2416256"/>
            <a:ext cx="10102412"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use of authority in social situations can lead to an environment where one party feels at risk in challenging another over an issue. </a:t>
            </a:r>
          </a:p>
          <a:p>
            <a:pPr>
              <a:lnSpc>
                <a:spcPts val="4200"/>
              </a:lnSpc>
            </a:pPr>
          </a:p>
        </p:txBody>
      </p:sp>
      <p:sp>
        <p:nvSpPr>
          <p:cNvPr name="TextBox 11" id="11"/>
          <p:cNvSpPr txBox="true"/>
          <p:nvPr/>
        </p:nvSpPr>
        <p:spPr>
          <a:xfrm rot="0">
            <a:off x="3833078" y="895350"/>
            <a:ext cx="1181441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Engineering Principles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54750" y="2416256"/>
            <a:ext cx="10102412"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People do things for people they like or feel connected to. Building this sense of familiarity and appeal can lead to misplaced trust. The social engineer can focus the conversation on familiar items, not the differences</a:t>
            </a:r>
          </a:p>
          <a:p>
            <a:pPr>
              <a:lnSpc>
                <a:spcPts val="4200"/>
              </a:lnSpc>
            </a:pPr>
          </a:p>
        </p:txBody>
      </p:sp>
      <p:sp>
        <p:nvSpPr>
          <p:cNvPr name="Freeform 4" id="4"/>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5" id="5"/>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6" id="6"/>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7" id="7"/>
          <p:cNvSpPr txBox="true"/>
          <p:nvPr/>
        </p:nvSpPr>
        <p:spPr>
          <a:xfrm rot="0">
            <a:off x="1554750" y="895350"/>
            <a:ext cx="338791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Social </a:t>
            </a:r>
          </a:p>
        </p:txBody>
      </p:sp>
      <p:sp>
        <p:nvSpPr>
          <p:cNvPr name="TextBox 8" id="8"/>
          <p:cNvSpPr txBox="true"/>
          <p:nvPr/>
        </p:nvSpPr>
        <p:spPr>
          <a:xfrm rot="0">
            <a:off x="1554750" y="4744462"/>
            <a:ext cx="10102412"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Trust is defined as having an understanding of how something will act under specific conditions. Social engineers can shape the perceptions of a target to where they will apply judgments to the trust equation and come to false conclusions.</a:t>
            </a:r>
          </a:p>
          <a:p>
            <a:pPr>
              <a:lnSpc>
                <a:spcPts val="4200"/>
              </a:lnSpc>
            </a:pPr>
          </a:p>
        </p:txBody>
      </p:sp>
      <p:sp>
        <p:nvSpPr>
          <p:cNvPr name="TextBox 9" id="9"/>
          <p:cNvSpPr txBox="true"/>
          <p:nvPr/>
        </p:nvSpPr>
        <p:spPr>
          <a:xfrm rot="0">
            <a:off x="1554750" y="7124700"/>
            <a:ext cx="10102412"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Time can be manipulated to drive a sense of urgency and prompt shortcuts that can lead to opportunities for interjection into processes. Limited-time offers should always be viewed as suspect.</a:t>
            </a:r>
          </a:p>
        </p:txBody>
      </p:sp>
      <p:sp>
        <p:nvSpPr>
          <p:cNvPr name="TextBox 10" id="10"/>
          <p:cNvSpPr txBox="true"/>
          <p:nvPr/>
        </p:nvSpPr>
        <p:spPr>
          <a:xfrm rot="0">
            <a:off x="3833078" y="895350"/>
            <a:ext cx="1181441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Engineering Principles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54750" y="2416256"/>
            <a:ext cx="10102412"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Stopping social engineering begins with policies and procedures that eliminate the pathways used by these attacks. </a:t>
            </a:r>
          </a:p>
          <a:p>
            <a:pPr>
              <a:lnSpc>
                <a:spcPts val="4200"/>
              </a:lnSpc>
            </a:pPr>
          </a:p>
        </p:txBody>
      </p:sp>
      <p:sp>
        <p:nvSpPr>
          <p:cNvPr name="Freeform 4" id="4"/>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5" id="5"/>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6" id="6"/>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7" id="7"/>
          <p:cNvSpPr txBox="true"/>
          <p:nvPr/>
        </p:nvSpPr>
        <p:spPr>
          <a:xfrm rot="0">
            <a:off x="1554750" y="895350"/>
            <a:ext cx="338791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Social </a:t>
            </a:r>
          </a:p>
        </p:txBody>
      </p:sp>
      <p:sp>
        <p:nvSpPr>
          <p:cNvPr name="TextBox 8" id="8"/>
          <p:cNvSpPr txBox="true"/>
          <p:nvPr/>
        </p:nvSpPr>
        <p:spPr>
          <a:xfrm rot="0">
            <a:off x="1554750" y="3648199"/>
            <a:ext cx="10102412" cy="21336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Visitor access, rules before assisting a customer, verifying requests as legitimate before sharing certain sensitive elements—these are all doable items. </a:t>
            </a:r>
          </a:p>
          <a:p>
            <a:pPr marL="647700" indent="-323850" lvl="1">
              <a:lnSpc>
                <a:spcPts val="4200"/>
              </a:lnSpc>
              <a:buFont typeface="Arial"/>
              <a:buChar char="•"/>
            </a:pPr>
          </a:p>
        </p:txBody>
      </p:sp>
      <p:sp>
        <p:nvSpPr>
          <p:cNvPr name="TextBox 9" id="9"/>
          <p:cNvSpPr txBox="true"/>
          <p:nvPr/>
        </p:nvSpPr>
        <p:spPr>
          <a:xfrm rot="0">
            <a:off x="1554750" y="5277862"/>
            <a:ext cx="10979793"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Once you have layered policies and procedures to avoid these issues, or their outcomes, the critical element is employee training. </a:t>
            </a:r>
          </a:p>
          <a:p>
            <a:pPr>
              <a:lnSpc>
                <a:spcPts val="4200"/>
              </a:lnSpc>
            </a:pPr>
          </a:p>
        </p:txBody>
      </p:sp>
      <p:sp>
        <p:nvSpPr>
          <p:cNvPr name="TextBox 10" id="10"/>
          <p:cNvSpPr txBox="true"/>
          <p:nvPr/>
        </p:nvSpPr>
        <p:spPr>
          <a:xfrm rot="0">
            <a:off x="3833078" y="895350"/>
            <a:ext cx="1181441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Engineering Defenses</a:t>
            </a:r>
          </a:p>
        </p:txBody>
      </p:sp>
      <p:sp>
        <p:nvSpPr>
          <p:cNvPr name="TextBox 11" id="11"/>
          <p:cNvSpPr txBox="true"/>
          <p:nvPr/>
        </p:nvSpPr>
        <p:spPr>
          <a:xfrm rot="0">
            <a:off x="1554750" y="6503966"/>
            <a:ext cx="12560977"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Maintaining vigilance on the part of employee actions is the challenge, and frequent reminders, retraining, and notification of violations can go a long way toward achieving the desired defense. </a:t>
            </a:r>
          </a:p>
        </p:txBody>
      </p:sp>
      <p:sp>
        <p:nvSpPr>
          <p:cNvPr name="TextBox 12" id="12"/>
          <p:cNvSpPr txBox="true"/>
          <p:nvPr/>
        </p:nvSpPr>
        <p:spPr>
          <a:xfrm rot="0">
            <a:off x="1554750" y="8264485"/>
            <a:ext cx="15220558"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Roboto Condensed"/>
              </a:rPr>
              <a:t>Lastly, have multiple layers of defenses, including approvals and related safeguards so that a single mistake from an employee will not give away the keys to the kingdom</a:t>
            </a:r>
          </a:p>
          <a:p>
            <a:pPr>
              <a:lnSpc>
                <a:spcPts val="42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631071" y="1028700"/>
            <a:ext cx="7952141" cy="5964105"/>
          </a:xfrm>
          <a:custGeom>
            <a:avLst/>
            <a:gdLst/>
            <a:ahLst/>
            <a:cxnLst/>
            <a:rect r="r" b="b" t="t" l="l"/>
            <a:pathLst>
              <a:path h="5964105" w="7952141">
                <a:moveTo>
                  <a:pt x="0" y="0"/>
                </a:moveTo>
                <a:lnTo>
                  <a:pt x="7952141" y="0"/>
                </a:lnTo>
                <a:lnTo>
                  <a:pt x="7952141" y="5964105"/>
                </a:lnTo>
                <a:lnTo>
                  <a:pt x="0" y="5964105"/>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Phishing</a:t>
            </a:r>
          </a:p>
        </p:txBody>
      </p:sp>
      <p:sp>
        <p:nvSpPr>
          <p:cNvPr name="TextBox 6" id="6"/>
          <p:cNvSpPr txBox="true"/>
          <p:nvPr/>
        </p:nvSpPr>
        <p:spPr>
          <a:xfrm rot="0">
            <a:off x="700238" y="5486400"/>
            <a:ext cx="652760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Phishing is a type of social engineering in which an </a:t>
            </a:r>
            <a:r>
              <a:rPr lang="en-US" sz="3000">
                <a:solidFill>
                  <a:srgbClr val="FFFFFF"/>
                </a:solidFill>
                <a:latin typeface="Roboto Condensed"/>
              </a:rPr>
              <a:t>attacker attempts to obtain sensitive information from users by</a:t>
            </a:r>
          </a:p>
          <a:p>
            <a:pPr>
              <a:lnSpc>
                <a:spcPts val="4200"/>
              </a:lnSpc>
            </a:pPr>
            <a:r>
              <a:rPr lang="en-US" sz="3000">
                <a:solidFill>
                  <a:srgbClr val="FFFFFF"/>
                </a:solidFill>
                <a:latin typeface="Roboto Condensed"/>
              </a:rPr>
              <a:t>masquerading as a trusted entity in an e-mail or instant message sent to a</a:t>
            </a:r>
          </a:p>
          <a:p>
            <a:pPr>
              <a:lnSpc>
                <a:spcPts val="4200"/>
              </a:lnSpc>
            </a:pPr>
            <a:r>
              <a:rPr lang="en-US" sz="3000">
                <a:solidFill>
                  <a:srgbClr val="FFFFFF"/>
                </a:solidFill>
                <a:latin typeface="Roboto Condensed"/>
              </a:rPr>
              <a:t>large group of often random users.</a:t>
            </a: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7327854" y="1028700"/>
            <a:ext cx="10261575" cy="5772136"/>
          </a:xfrm>
          <a:custGeom>
            <a:avLst/>
            <a:gdLst/>
            <a:ahLst/>
            <a:cxnLst/>
            <a:rect r="r" b="b" t="t" l="l"/>
            <a:pathLst>
              <a:path h="5772136" w="10261575">
                <a:moveTo>
                  <a:pt x="0" y="0"/>
                </a:moveTo>
                <a:lnTo>
                  <a:pt x="10261575" y="0"/>
                </a:lnTo>
                <a:lnTo>
                  <a:pt x="10261575" y="5772136"/>
                </a:lnTo>
                <a:lnTo>
                  <a:pt x="0" y="5772136"/>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Smishing</a:t>
            </a:r>
          </a:p>
        </p:txBody>
      </p:sp>
      <p:sp>
        <p:nvSpPr>
          <p:cNvPr name="TextBox 6" id="6"/>
          <p:cNvSpPr txBox="true"/>
          <p:nvPr/>
        </p:nvSpPr>
        <p:spPr>
          <a:xfrm rot="0">
            <a:off x="700238" y="5486400"/>
            <a:ext cx="652760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Smishing</a:t>
            </a:r>
            <a:r>
              <a:rPr lang="en-US" sz="3000">
                <a:solidFill>
                  <a:srgbClr val="FFFFFF"/>
                </a:solidFill>
                <a:latin typeface="Roboto Condensed"/>
              </a:rPr>
              <a:t> is an attack using Short Message Service (SMS) on victims’ cell phones. It is a version of phishing via SMS. It begins with an SMS message directing a user to a URL that can serve up a variety of attack vectors, including forms of malware.</a:t>
            </a:r>
          </a:p>
          <a:p>
            <a:pPr>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9750878" y="1028700"/>
            <a:ext cx="6716860" cy="6716860"/>
          </a:xfrm>
          <a:custGeom>
            <a:avLst/>
            <a:gdLst/>
            <a:ahLst/>
            <a:cxnLst/>
            <a:rect r="r" b="b" t="t" l="l"/>
            <a:pathLst>
              <a:path h="6716860" w="6716860">
                <a:moveTo>
                  <a:pt x="0" y="0"/>
                </a:moveTo>
                <a:lnTo>
                  <a:pt x="6716859" y="0"/>
                </a:lnTo>
                <a:lnTo>
                  <a:pt x="6716859" y="6716860"/>
                </a:lnTo>
                <a:lnTo>
                  <a:pt x="0" y="6716860"/>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Vishing</a:t>
            </a:r>
          </a:p>
        </p:txBody>
      </p:sp>
      <p:sp>
        <p:nvSpPr>
          <p:cNvPr name="TextBox 6" id="6"/>
          <p:cNvSpPr txBox="true"/>
          <p:nvPr/>
        </p:nvSpPr>
        <p:spPr>
          <a:xfrm rot="0">
            <a:off x="700238" y="5486400"/>
            <a:ext cx="652760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Vishing</a:t>
            </a:r>
            <a:r>
              <a:rPr lang="en-US" sz="3000">
                <a:solidFill>
                  <a:srgbClr val="FFFFFF"/>
                </a:solidFill>
                <a:latin typeface="Roboto Condensed"/>
              </a:rPr>
              <a:t> is a variation of phishing that uses voice communication technology to obtain the information the attacker is seeking. Vishing takes advantage of the trust that some people place in the telephone network.</a:t>
            </a:r>
          </a:p>
          <a:p>
            <a:pPr>
              <a:lnSpc>
                <a:spcPts val="4200"/>
              </a:lnSpc>
            </a:pPr>
          </a:p>
          <a:p>
            <a:pPr>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7974058" y="1248504"/>
            <a:ext cx="8969167" cy="5068426"/>
          </a:xfrm>
          <a:custGeom>
            <a:avLst/>
            <a:gdLst/>
            <a:ahLst/>
            <a:cxnLst/>
            <a:rect r="r" b="b" t="t" l="l"/>
            <a:pathLst>
              <a:path h="5068426" w="8969167">
                <a:moveTo>
                  <a:pt x="0" y="0"/>
                </a:moveTo>
                <a:lnTo>
                  <a:pt x="8969167" y="0"/>
                </a:lnTo>
                <a:lnTo>
                  <a:pt x="8969167" y="5068425"/>
                </a:lnTo>
                <a:lnTo>
                  <a:pt x="0" y="5068425"/>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Spam</a:t>
            </a:r>
          </a:p>
        </p:txBody>
      </p:sp>
      <p:sp>
        <p:nvSpPr>
          <p:cNvPr name="TextBox 6" id="6"/>
          <p:cNvSpPr txBox="true"/>
          <p:nvPr/>
        </p:nvSpPr>
        <p:spPr>
          <a:xfrm rot="0">
            <a:off x="700238" y="5486400"/>
            <a:ext cx="652760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Spam </a:t>
            </a:r>
            <a:r>
              <a:rPr lang="en-US" sz="3000">
                <a:solidFill>
                  <a:srgbClr val="FFFFFF"/>
                </a:solidFill>
                <a:latin typeface="Roboto Condensed"/>
              </a:rPr>
              <a:t>is bulk unsolicited e-mail. Though not generally considered by many as a social engineering issue, or even a security issue for that matter, spam can still be a security concern</a:t>
            </a:r>
          </a:p>
          <a:p>
            <a:pPr>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7666996" y="1028700"/>
            <a:ext cx="9592304" cy="5019972"/>
          </a:xfrm>
          <a:custGeom>
            <a:avLst/>
            <a:gdLst/>
            <a:ahLst/>
            <a:cxnLst/>
            <a:rect r="r" b="b" t="t" l="l"/>
            <a:pathLst>
              <a:path h="5019972" w="9592304">
                <a:moveTo>
                  <a:pt x="0" y="0"/>
                </a:moveTo>
                <a:lnTo>
                  <a:pt x="9592304" y="0"/>
                </a:lnTo>
                <a:lnTo>
                  <a:pt x="9592304" y="5019972"/>
                </a:lnTo>
                <a:lnTo>
                  <a:pt x="0" y="5019972"/>
                </a:lnTo>
                <a:lnTo>
                  <a:pt x="0" y="0"/>
                </a:lnTo>
                <a:close/>
              </a:path>
            </a:pathLst>
          </a:custGeom>
          <a:blipFill>
            <a:blip r:embed="rId6"/>
            <a:stretch>
              <a:fillRect l="0" t="0" r="0" b="0"/>
            </a:stretch>
          </a:blipFill>
        </p:spPr>
      </p:sp>
      <p:sp>
        <p:nvSpPr>
          <p:cNvPr name="TextBox 5" id="5"/>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Spim</a:t>
            </a:r>
          </a:p>
        </p:txBody>
      </p:sp>
      <p:sp>
        <p:nvSpPr>
          <p:cNvPr name="TextBox 6" id="6"/>
          <p:cNvSpPr txBox="true"/>
          <p:nvPr/>
        </p:nvSpPr>
        <p:spPr>
          <a:xfrm rot="0">
            <a:off x="700238" y="5486400"/>
            <a:ext cx="652760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Though not as well known, a variation on spam is </a:t>
            </a:r>
            <a:r>
              <a:rPr lang="en-US" sz="3000">
                <a:solidFill>
                  <a:srgbClr val="FFFFFF"/>
                </a:solidFill>
                <a:latin typeface="Roboto Condensed Italics"/>
              </a:rPr>
              <a:t>SPIM (Spam over Instant Messaging)</a:t>
            </a:r>
            <a:r>
              <a:rPr lang="en-US" sz="3000">
                <a:solidFill>
                  <a:srgbClr val="FFFFFF"/>
                </a:solidFill>
                <a:latin typeface="Roboto Condensed"/>
              </a:rPr>
              <a:t> , which is basically spam delivered via an instant messaging application. The purpose of hostile SPIM is the same as that of spam—getting an unsuspecting user to click malicious content or links, thus initiating the attack.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7968305" y="2748920"/>
            <a:ext cx="9431925" cy="5305458"/>
          </a:xfrm>
          <a:custGeom>
            <a:avLst/>
            <a:gdLst/>
            <a:ahLst/>
            <a:cxnLst/>
            <a:rect r="r" b="b" t="t" l="l"/>
            <a:pathLst>
              <a:path h="5305458" w="9431925">
                <a:moveTo>
                  <a:pt x="0" y="0"/>
                </a:moveTo>
                <a:lnTo>
                  <a:pt x="9431924" y="0"/>
                </a:lnTo>
                <a:lnTo>
                  <a:pt x="9431924" y="5305458"/>
                </a:lnTo>
                <a:lnTo>
                  <a:pt x="0" y="5305458"/>
                </a:lnTo>
                <a:lnTo>
                  <a:pt x="0" y="0"/>
                </a:lnTo>
                <a:close/>
              </a:path>
            </a:pathLst>
          </a:custGeom>
          <a:blipFill>
            <a:blip r:embed="rId6"/>
            <a:stretch>
              <a:fillRect l="0" t="0" r="0" b="0"/>
            </a:stretch>
          </a:blipFill>
        </p:spPr>
      </p:sp>
      <p:sp>
        <p:nvSpPr>
          <p:cNvPr name="TextBox 5" id="5"/>
          <p:cNvSpPr txBox="true"/>
          <p:nvPr/>
        </p:nvSpPr>
        <p:spPr>
          <a:xfrm rot="0">
            <a:off x="700238" y="3163909"/>
            <a:ext cx="3475590"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Spear Phishing</a:t>
            </a:r>
          </a:p>
        </p:txBody>
      </p:sp>
      <p:sp>
        <p:nvSpPr>
          <p:cNvPr name="TextBox 6" id="6"/>
          <p:cNvSpPr txBox="true"/>
          <p:nvPr/>
        </p:nvSpPr>
        <p:spPr>
          <a:xfrm rot="0">
            <a:off x="700238" y="5486400"/>
            <a:ext cx="652760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Spear phishing </a:t>
            </a:r>
            <a:r>
              <a:rPr lang="en-US" sz="3000">
                <a:solidFill>
                  <a:srgbClr val="FFFFFF"/>
                </a:solidFill>
                <a:latin typeface="Roboto Condensed"/>
              </a:rPr>
              <a:t>is a term created to refer to a phishing attack that targets a specific person or group of people with something in common</a:t>
            </a:r>
          </a:p>
          <a:p>
            <a:pPr>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9144000" y="2087414"/>
            <a:ext cx="6972872" cy="5494623"/>
          </a:xfrm>
          <a:custGeom>
            <a:avLst/>
            <a:gdLst/>
            <a:ahLst/>
            <a:cxnLst/>
            <a:rect r="r" b="b" t="t" l="l"/>
            <a:pathLst>
              <a:path h="5494623" w="6972872">
                <a:moveTo>
                  <a:pt x="0" y="0"/>
                </a:moveTo>
                <a:lnTo>
                  <a:pt x="6972872" y="0"/>
                </a:lnTo>
                <a:lnTo>
                  <a:pt x="6972872" y="5494624"/>
                </a:lnTo>
                <a:lnTo>
                  <a:pt x="0" y="5494624"/>
                </a:lnTo>
                <a:lnTo>
                  <a:pt x="0" y="0"/>
                </a:lnTo>
                <a:close/>
              </a:path>
            </a:pathLst>
          </a:custGeom>
          <a:blipFill>
            <a:blip r:embed="rId6"/>
            <a:stretch>
              <a:fillRect l="0" t="0" r="0" b="0"/>
            </a:stretch>
          </a:blipFill>
        </p:spPr>
      </p:sp>
      <p:sp>
        <p:nvSpPr>
          <p:cNvPr name="TextBox 5" id="5"/>
          <p:cNvSpPr txBox="true"/>
          <p:nvPr/>
        </p:nvSpPr>
        <p:spPr>
          <a:xfrm rot="0">
            <a:off x="700238" y="3163909"/>
            <a:ext cx="3475590"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Dumpster Diving</a:t>
            </a:r>
          </a:p>
        </p:txBody>
      </p:sp>
      <p:sp>
        <p:nvSpPr>
          <p:cNvPr name="TextBox 6" id="6"/>
          <p:cNvSpPr txBox="true"/>
          <p:nvPr/>
        </p:nvSpPr>
        <p:spPr>
          <a:xfrm rot="0">
            <a:off x="700238" y="5486400"/>
            <a:ext cx="652760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Dumpster diving </a:t>
            </a:r>
            <a:r>
              <a:rPr lang="en-US" sz="3000">
                <a:solidFill>
                  <a:srgbClr val="FFFFFF"/>
                </a:solidFill>
                <a:latin typeface="Roboto Condensed"/>
              </a:rPr>
              <a:t>is the process of going through a target’s trash in hopes of finding valuable information that might be used in a penetration attempt is known in the security community.</a:t>
            </a:r>
          </a:p>
          <a:p>
            <a:pPr>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DAF82HcYJl0</dc:identifier>
  <dcterms:modified xsi:type="dcterms:W3CDTF">2011-08-01T06:04:30Z</dcterms:modified>
  <cp:revision>1</cp:revision>
  <dc:title>ITP63 Chapter 2</dc:title>
</cp:coreProperties>
</file>